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4" r:id="rId1"/>
  </p:sldMasterIdLst>
  <p:notesMasterIdLst>
    <p:notesMasterId r:id="rId11"/>
  </p:notesMasterIdLst>
  <p:sldIdLst>
    <p:sldId id="256" r:id="rId2"/>
    <p:sldId id="312" r:id="rId3"/>
    <p:sldId id="261" r:id="rId4"/>
    <p:sldId id="260" r:id="rId5"/>
    <p:sldId id="316" r:id="rId6"/>
    <p:sldId id="311" r:id="rId7"/>
    <p:sldId id="313" r:id="rId8"/>
    <p:sldId id="314" r:id="rId9"/>
    <p:sldId id="315"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3CC5F3-B4E5-4115-A921-3E77E8486B57}">
  <a:tblStyle styleId="{893CC5F3-B4E5-4115-A921-3E77E8486B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F981E13-F2EA-4CB4-BF4B-6494C6DB0BE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8" d="100"/>
          <a:sy n="118" d="100"/>
        </p:scale>
        <p:origin x="41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0919773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6348ffd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06348ffd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03203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61485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69745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51253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6259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59202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0174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1236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887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164450" y="1264225"/>
            <a:ext cx="6815100" cy="19272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lvl1pPr lvl="0" algn="ctr">
              <a:lnSpc>
                <a:spcPct val="115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220750" y="3232150"/>
            <a:ext cx="4702500" cy="475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264400" y="661125"/>
            <a:ext cx="1652100" cy="1511400"/>
          </a:xfrm>
          <a:prstGeom prst="rect">
            <a:avLst/>
          </a:prstGeom>
          <a:solidFill>
            <a:srgbClr val="072C4E">
              <a:alpha val="8631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9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txBox="1">
            <a:spLocks noGrp="1"/>
          </p:cNvSpPr>
          <p:nvPr>
            <p:ph type="subTitle" idx="1"/>
          </p:nvPr>
        </p:nvSpPr>
        <p:spPr>
          <a:xfrm>
            <a:off x="1754525" y="3682800"/>
            <a:ext cx="4863900" cy="464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5"/>
        <p:cNvGrpSpPr/>
        <p:nvPr/>
      </p:nvGrpSpPr>
      <p:grpSpPr>
        <a:xfrm>
          <a:off x="0" y="0"/>
          <a:ext cx="0" cy="0"/>
          <a:chOff x="0" y="0"/>
          <a:chExt cx="0" cy="0"/>
        </a:xfrm>
      </p:grpSpPr>
      <p:pic>
        <p:nvPicPr>
          <p:cNvPr id="136" name="Google Shape;13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7" name="Google Shape;137;p26"/>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9" name="Google Shape;139;p26"/>
          <p:cNvSpPr txBox="1">
            <a:spLocks noGrp="1"/>
          </p:cNvSpPr>
          <p:nvPr>
            <p:ph type="subTitle" idx="1"/>
          </p:nvPr>
        </p:nvSpPr>
        <p:spPr>
          <a:xfrm>
            <a:off x="4832040"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6"/>
          <p:cNvSpPr txBox="1">
            <a:spLocks noGrp="1"/>
          </p:cNvSpPr>
          <p:nvPr>
            <p:ph type="subTitle" idx="2"/>
          </p:nvPr>
        </p:nvSpPr>
        <p:spPr>
          <a:xfrm>
            <a:off x="1057863"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7"/>
        <p:cNvGrpSpPr/>
        <p:nvPr/>
      </p:nvGrpSpPr>
      <p:grpSpPr>
        <a:xfrm>
          <a:off x="0" y="0"/>
          <a:ext cx="0" cy="0"/>
          <a:chOff x="0" y="0"/>
          <a:chExt cx="0" cy="0"/>
        </a:xfrm>
      </p:grpSpPr>
      <p:pic>
        <p:nvPicPr>
          <p:cNvPr id="218" name="Google Shape;218;p3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9" name="Google Shape;219;p34"/>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0"/>
        <p:cNvGrpSpPr/>
        <p:nvPr/>
      </p:nvGrpSpPr>
      <p:grpSpPr>
        <a:xfrm>
          <a:off x="0" y="0"/>
          <a:ext cx="0" cy="0"/>
          <a:chOff x="0" y="0"/>
          <a:chExt cx="0" cy="0"/>
        </a:xfrm>
      </p:grpSpPr>
      <p:pic>
        <p:nvPicPr>
          <p:cNvPr id="221" name="Google Shape;221;p3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2" name="Google Shape;222;p35"/>
          <p:cNvSpPr/>
          <p:nvPr/>
        </p:nvSpPr>
        <p:spPr>
          <a:xfrm>
            <a:off x="1057350" y="663150"/>
            <a:ext cx="7029300" cy="3817200"/>
          </a:xfrm>
          <a:prstGeom prst="rect">
            <a:avLst/>
          </a:prstGeom>
          <a:solidFill>
            <a:srgbClr val="072C4E">
              <a:alpha val="86310"/>
            </a:srgbClr>
          </a:solidFill>
          <a:ln w="38100" cap="flat" cmpd="sng">
            <a:solidFill>
              <a:srgbClr val="FFE000"/>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Comfortaa"/>
              <a:buNone/>
              <a:defRPr sz="3500" b="1">
                <a:solidFill>
                  <a:schemeClr val="dk1"/>
                </a:solidFill>
                <a:latin typeface="Comfortaa"/>
                <a:ea typeface="Comfortaa"/>
                <a:cs typeface="Comfortaa"/>
                <a:sym typeface="Comfortaa"/>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72" r:id="rId4"/>
    <p:sldLayoutId id="2147483680" r:id="rId5"/>
    <p:sldLayoutId id="2147483681" r:id="rId6"/>
  </p:sldLayoutIdLst>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2"/>
        <p:cNvGrpSpPr/>
        <p:nvPr/>
      </p:nvGrpSpPr>
      <p:grpSpPr>
        <a:xfrm>
          <a:off x="0" y="0"/>
          <a:ext cx="0" cy="0"/>
          <a:chOff x="0" y="0"/>
          <a:chExt cx="0" cy="0"/>
        </a:xfrm>
      </p:grpSpPr>
      <p:sp>
        <p:nvSpPr>
          <p:cNvPr id="233" name="Google Shape;233;p39"/>
          <p:cNvSpPr/>
          <p:nvPr/>
        </p:nvSpPr>
        <p:spPr>
          <a:xfrm>
            <a:off x="1057350" y="701786"/>
            <a:ext cx="7029300" cy="3817200"/>
          </a:xfrm>
          <a:prstGeom prst="rect">
            <a:avLst/>
          </a:prstGeom>
          <a:solidFill>
            <a:srgbClr val="072C4E">
              <a:alpha val="86310"/>
            </a:srgbClr>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9"/>
          <p:cNvSpPr txBox="1">
            <a:spLocks noGrp="1"/>
          </p:cNvSpPr>
          <p:nvPr>
            <p:ph type="ctrTitle"/>
          </p:nvPr>
        </p:nvSpPr>
        <p:spPr>
          <a:xfrm>
            <a:off x="1164450" y="1242811"/>
            <a:ext cx="6815100" cy="137365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smtClean="0">
                <a:solidFill>
                  <a:schemeClr val="dk2"/>
                </a:solidFill>
              </a:rPr>
              <a:t>Sorting</a:t>
            </a:r>
            <a:br>
              <a:rPr lang="en-US" sz="3200" dirty="0" smtClean="0">
                <a:solidFill>
                  <a:schemeClr val="dk2"/>
                </a:solidFill>
              </a:rPr>
            </a:br>
            <a:r>
              <a:rPr lang="en-US" sz="3200" dirty="0" err="1" smtClean="0">
                <a:solidFill>
                  <a:schemeClr val="dk2"/>
                </a:solidFill>
              </a:rPr>
              <a:t>Visualiser</a:t>
            </a:r>
            <a:endParaRPr sz="3200" dirty="0">
              <a:solidFill>
                <a:schemeClr val="dk2"/>
              </a:solidFill>
            </a:endParaRPr>
          </a:p>
        </p:txBody>
      </p:sp>
      <p:sp>
        <p:nvSpPr>
          <p:cNvPr id="235" name="Google Shape;235;p39"/>
          <p:cNvSpPr txBox="1">
            <a:spLocks noGrp="1"/>
          </p:cNvSpPr>
          <p:nvPr>
            <p:ph type="subTitle" idx="1"/>
          </p:nvPr>
        </p:nvSpPr>
        <p:spPr>
          <a:xfrm>
            <a:off x="2220750" y="4320219"/>
            <a:ext cx="45719" cy="4571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1400" dirty="0"/>
          </a:p>
        </p:txBody>
      </p:sp>
      <p:cxnSp>
        <p:nvCxnSpPr>
          <p:cNvPr id="236" name="Google Shape;236;p39"/>
          <p:cNvCxnSpPr/>
          <p:nvPr/>
        </p:nvCxnSpPr>
        <p:spPr>
          <a:xfrm rot="10800000" flipH="1">
            <a:off x="5924250" y="972600"/>
            <a:ext cx="2162400" cy="156300"/>
          </a:xfrm>
          <a:prstGeom prst="bentConnector3">
            <a:avLst>
              <a:gd name="adj1" fmla="val 50000"/>
            </a:avLst>
          </a:prstGeom>
          <a:noFill/>
          <a:ln w="19050" cap="flat" cmpd="sng">
            <a:solidFill>
              <a:schemeClr val="dk2"/>
            </a:solidFill>
            <a:prstDash val="solid"/>
            <a:round/>
            <a:headEnd type="oval" w="med" len="med"/>
            <a:tailEnd type="none" w="med" len="med"/>
          </a:ln>
        </p:spPr>
      </p:cxnSp>
      <p:cxnSp>
        <p:nvCxnSpPr>
          <p:cNvPr id="237" name="Google Shape;237;p39"/>
          <p:cNvCxnSpPr/>
          <p:nvPr/>
        </p:nvCxnSpPr>
        <p:spPr>
          <a:xfrm rot="-5400000">
            <a:off x="6848275" y="3637175"/>
            <a:ext cx="1260000" cy="4077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8" name="Google Shape;238;p39"/>
          <p:cNvCxnSpPr/>
          <p:nvPr/>
        </p:nvCxnSpPr>
        <p:spPr>
          <a:xfrm rot="10800000" flipH="1">
            <a:off x="1122850" y="3609425"/>
            <a:ext cx="750300" cy="315000"/>
          </a:xfrm>
          <a:prstGeom prst="bentConnector3">
            <a:avLst>
              <a:gd name="adj1" fmla="val 50000"/>
            </a:avLst>
          </a:prstGeom>
          <a:noFill/>
          <a:ln w="19050" cap="flat" cmpd="sng">
            <a:solidFill>
              <a:schemeClr val="dk2"/>
            </a:solidFill>
            <a:prstDash val="solid"/>
            <a:round/>
            <a:headEnd type="none" w="med" len="med"/>
            <a:tailEnd type="oval" w="med" len="med"/>
          </a:ln>
        </p:spPr>
      </p:cxnSp>
      <p:sp>
        <p:nvSpPr>
          <p:cNvPr id="8" name="Google Shape;286;p43"/>
          <p:cNvSpPr/>
          <p:nvPr/>
        </p:nvSpPr>
        <p:spPr>
          <a:xfrm>
            <a:off x="1957969" y="2730376"/>
            <a:ext cx="5015942" cy="1436795"/>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87;p43"/>
          <p:cNvSpPr txBox="1">
            <a:spLocks/>
          </p:cNvSpPr>
          <p:nvPr/>
        </p:nvSpPr>
        <p:spPr>
          <a:xfrm>
            <a:off x="2017809" y="2730376"/>
            <a:ext cx="4936783" cy="1362396"/>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rgbClr val="191919"/>
              </a:buClr>
              <a:buSzPts val="5200"/>
              <a:buFont typeface="Comfortaa"/>
              <a:buNone/>
              <a:defRPr sz="4500" b="1" i="0" u="none" strike="noStrike" cap="none">
                <a:solidFill>
                  <a:schemeClr val="dk1"/>
                </a:solidFill>
                <a:latin typeface="Comfortaa"/>
                <a:ea typeface="Comfortaa"/>
                <a:cs typeface="Comfortaa"/>
                <a:sym typeface="Comfortaa"/>
              </a:defRPr>
            </a:lvl1pPr>
            <a:lvl2pPr marR="0" lvl="1" algn="ctr" rtl="0">
              <a:lnSpc>
                <a:spcPct val="100000"/>
              </a:lnSpc>
              <a:spcBef>
                <a:spcPts val="0"/>
              </a:spcBef>
              <a:spcAft>
                <a:spcPts val="0"/>
              </a:spcAft>
              <a:buClr>
                <a:srgbClr val="191919"/>
              </a:buClr>
              <a:buSzPts val="5200"/>
              <a:buFont typeface="DM Sans"/>
              <a:buNone/>
              <a:defRPr sz="5200" b="1" i="0" u="none" strike="noStrike" cap="none">
                <a:solidFill>
                  <a:srgbClr val="191919"/>
                </a:solidFill>
                <a:latin typeface="DM Sans"/>
                <a:ea typeface="DM Sans"/>
                <a:cs typeface="DM Sans"/>
                <a:sym typeface="DM Sans"/>
              </a:defRPr>
            </a:lvl2pPr>
            <a:lvl3pPr marR="0" lvl="2" algn="ctr" rtl="0">
              <a:lnSpc>
                <a:spcPct val="100000"/>
              </a:lnSpc>
              <a:spcBef>
                <a:spcPts val="0"/>
              </a:spcBef>
              <a:spcAft>
                <a:spcPts val="0"/>
              </a:spcAft>
              <a:buClr>
                <a:srgbClr val="191919"/>
              </a:buClr>
              <a:buSzPts val="5200"/>
              <a:buFont typeface="DM Sans"/>
              <a:buNone/>
              <a:defRPr sz="5200" b="1" i="0" u="none" strike="noStrike" cap="none">
                <a:solidFill>
                  <a:srgbClr val="191919"/>
                </a:solidFill>
                <a:latin typeface="DM Sans"/>
                <a:ea typeface="DM Sans"/>
                <a:cs typeface="DM Sans"/>
                <a:sym typeface="DM Sans"/>
              </a:defRPr>
            </a:lvl3pPr>
            <a:lvl4pPr marR="0" lvl="3" algn="ctr" rtl="0">
              <a:lnSpc>
                <a:spcPct val="100000"/>
              </a:lnSpc>
              <a:spcBef>
                <a:spcPts val="0"/>
              </a:spcBef>
              <a:spcAft>
                <a:spcPts val="0"/>
              </a:spcAft>
              <a:buClr>
                <a:srgbClr val="191919"/>
              </a:buClr>
              <a:buSzPts val="5200"/>
              <a:buFont typeface="DM Sans"/>
              <a:buNone/>
              <a:defRPr sz="5200" b="1" i="0" u="none" strike="noStrike" cap="none">
                <a:solidFill>
                  <a:srgbClr val="191919"/>
                </a:solidFill>
                <a:latin typeface="DM Sans"/>
                <a:ea typeface="DM Sans"/>
                <a:cs typeface="DM Sans"/>
                <a:sym typeface="DM Sans"/>
              </a:defRPr>
            </a:lvl4pPr>
            <a:lvl5pPr marR="0" lvl="4" algn="ctr" rtl="0">
              <a:lnSpc>
                <a:spcPct val="100000"/>
              </a:lnSpc>
              <a:spcBef>
                <a:spcPts val="0"/>
              </a:spcBef>
              <a:spcAft>
                <a:spcPts val="0"/>
              </a:spcAft>
              <a:buClr>
                <a:srgbClr val="191919"/>
              </a:buClr>
              <a:buSzPts val="5200"/>
              <a:buFont typeface="DM Sans"/>
              <a:buNone/>
              <a:defRPr sz="5200" b="1" i="0" u="none" strike="noStrike" cap="none">
                <a:solidFill>
                  <a:srgbClr val="191919"/>
                </a:solidFill>
                <a:latin typeface="DM Sans"/>
                <a:ea typeface="DM Sans"/>
                <a:cs typeface="DM Sans"/>
                <a:sym typeface="DM Sans"/>
              </a:defRPr>
            </a:lvl5pPr>
            <a:lvl6pPr marR="0" lvl="5" algn="ctr" rtl="0">
              <a:lnSpc>
                <a:spcPct val="100000"/>
              </a:lnSpc>
              <a:spcBef>
                <a:spcPts val="0"/>
              </a:spcBef>
              <a:spcAft>
                <a:spcPts val="0"/>
              </a:spcAft>
              <a:buClr>
                <a:srgbClr val="191919"/>
              </a:buClr>
              <a:buSzPts val="5200"/>
              <a:buFont typeface="DM Sans"/>
              <a:buNone/>
              <a:defRPr sz="5200" b="1" i="0" u="none" strike="noStrike" cap="none">
                <a:solidFill>
                  <a:srgbClr val="191919"/>
                </a:solidFill>
                <a:latin typeface="DM Sans"/>
                <a:ea typeface="DM Sans"/>
                <a:cs typeface="DM Sans"/>
                <a:sym typeface="DM Sans"/>
              </a:defRPr>
            </a:lvl6pPr>
            <a:lvl7pPr marR="0" lvl="6" algn="ctr" rtl="0">
              <a:lnSpc>
                <a:spcPct val="100000"/>
              </a:lnSpc>
              <a:spcBef>
                <a:spcPts val="0"/>
              </a:spcBef>
              <a:spcAft>
                <a:spcPts val="0"/>
              </a:spcAft>
              <a:buClr>
                <a:srgbClr val="191919"/>
              </a:buClr>
              <a:buSzPts val="5200"/>
              <a:buFont typeface="DM Sans"/>
              <a:buNone/>
              <a:defRPr sz="5200" b="1" i="0" u="none" strike="noStrike" cap="none">
                <a:solidFill>
                  <a:srgbClr val="191919"/>
                </a:solidFill>
                <a:latin typeface="DM Sans"/>
                <a:ea typeface="DM Sans"/>
                <a:cs typeface="DM Sans"/>
                <a:sym typeface="DM Sans"/>
              </a:defRPr>
            </a:lvl7pPr>
            <a:lvl8pPr marR="0" lvl="7" algn="ctr" rtl="0">
              <a:lnSpc>
                <a:spcPct val="100000"/>
              </a:lnSpc>
              <a:spcBef>
                <a:spcPts val="0"/>
              </a:spcBef>
              <a:spcAft>
                <a:spcPts val="0"/>
              </a:spcAft>
              <a:buClr>
                <a:srgbClr val="191919"/>
              </a:buClr>
              <a:buSzPts val="5200"/>
              <a:buFont typeface="DM Sans"/>
              <a:buNone/>
              <a:defRPr sz="5200" b="1" i="0" u="none" strike="noStrike" cap="none">
                <a:solidFill>
                  <a:srgbClr val="191919"/>
                </a:solidFill>
                <a:latin typeface="DM Sans"/>
                <a:ea typeface="DM Sans"/>
                <a:cs typeface="DM Sans"/>
                <a:sym typeface="DM Sans"/>
              </a:defRPr>
            </a:lvl8pPr>
            <a:lvl9pPr marR="0" lvl="8" algn="ctr" rtl="0">
              <a:lnSpc>
                <a:spcPct val="100000"/>
              </a:lnSpc>
              <a:spcBef>
                <a:spcPts val="0"/>
              </a:spcBef>
              <a:spcAft>
                <a:spcPts val="0"/>
              </a:spcAft>
              <a:buClr>
                <a:srgbClr val="191919"/>
              </a:buClr>
              <a:buSzPts val="5200"/>
              <a:buFont typeface="DM Sans"/>
              <a:buNone/>
              <a:defRPr sz="5200" b="1" i="0" u="none" strike="noStrike" cap="none">
                <a:solidFill>
                  <a:srgbClr val="191919"/>
                </a:solidFill>
                <a:latin typeface="DM Sans"/>
                <a:ea typeface="DM Sans"/>
                <a:cs typeface="DM Sans"/>
                <a:sym typeface="DM Sans"/>
              </a:defRPr>
            </a:lvl9pPr>
          </a:lstStyle>
          <a:p>
            <a:r>
              <a:rPr lang="en-US" sz="1200" dirty="0" smtClean="0">
                <a:solidFill>
                  <a:schemeClr val="dk2"/>
                </a:solidFill>
              </a:rPr>
              <a:t>Presenter:</a:t>
            </a:r>
          </a:p>
          <a:p>
            <a:r>
              <a:rPr lang="en-US" sz="1200" dirty="0" smtClean="0">
                <a:solidFill>
                  <a:schemeClr val="dk2"/>
                </a:solidFill>
              </a:rPr>
              <a:t>Shaleen </a:t>
            </a:r>
            <a:r>
              <a:rPr lang="en-US" sz="1200" dirty="0" err="1" smtClean="0">
                <a:solidFill>
                  <a:schemeClr val="dk2"/>
                </a:solidFill>
              </a:rPr>
              <a:t>Kureshi</a:t>
            </a:r>
            <a:endParaRPr lang="en-US" sz="1200" dirty="0" smtClean="0">
              <a:solidFill>
                <a:schemeClr val="dk2"/>
              </a:solidFill>
            </a:endParaRPr>
          </a:p>
          <a:p>
            <a:r>
              <a:rPr lang="en-US" sz="1200" dirty="0" smtClean="0">
                <a:solidFill>
                  <a:schemeClr val="dk2"/>
                </a:solidFill>
              </a:rPr>
              <a:t>CE</a:t>
            </a:r>
          </a:p>
          <a:p>
            <a:r>
              <a:rPr lang="en-US" sz="1200" dirty="0" smtClean="0">
                <a:solidFill>
                  <a:schemeClr val="dk2"/>
                </a:solidFill>
              </a:rPr>
              <a:t>135</a:t>
            </a:r>
            <a:endParaRPr lang="en-US" sz="1200" dirty="0" smtClean="0">
              <a:solidFill>
                <a:schemeClr val="dk2"/>
              </a:solidFill>
            </a:endParaRPr>
          </a:p>
          <a:p>
            <a:r>
              <a:rPr lang="en-US" sz="1200" dirty="0" smtClean="0">
                <a:solidFill>
                  <a:schemeClr val="dk2"/>
                </a:solidFill>
              </a:rPr>
              <a:t>22002170110061</a:t>
            </a:r>
          </a:p>
          <a:p>
            <a:r>
              <a:rPr lang="en-US" sz="1200" dirty="0" smtClean="0">
                <a:solidFill>
                  <a:schemeClr val="dk2"/>
                </a:solidFill>
              </a:rPr>
              <a:t>S5</a:t>
            </a:r>
            <a:endParaRPr lang="en-US" sz="1200" dirty="0">
              <a:solidFill>
                <a:schemeClr val="dk2"/>
              </a:solidFill>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339403" y="2437200"/>
            <a:ext cx="6835397" cy="17677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dk2"/>
                </a:solidFill>
              </a:rPr>
              <a:t>Introduction</a:t>
            </a:r>
            <a:endParaRPr dirty="0">
              <a:solidFill>
                <a:schemeClr val="dk2"/>
              </a:solidFill>
            </a:endParaRPr>
          </a:p>
        </p:txBody>
      </p:sp>
      <p:sp>
        <p:nvSpPr>
          <p:cNvPr id="288" name="Google Shape;288;p43"/>
          <p:cNvSpPr txBox="1">
            <a:spLocks noGrp="1"/>
          </p:cNvSpPr>
          <p:nvPr>
            <p:ph type="title" idx="2"/>
          </p:nvPr>
        </p:nvSpPr>
        <p:spPr>
          <a:xfrm>
            <a:off x="1264400" y="661125"/>
            <a:ext cx="1652100" cy="1511400"/>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01</a:t>
            </a:r>
            <a:endParaRPr dirty="0"/>
          </a:p>
        </p:txBody>
      </p:sp>
    </p:spTree>
    <p:extLst>
      <p:ext uri="{BB962C8B-B14F-4D97-AF65-F5344CB8AC3E}">
        <p14:creationId xmlns:p14="http://schemas.microsoft.com/office/powerpoint/2010/main" val="234645957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chemeClr val="dk2"/>
                </a:solidFill>
              </a:rPr>
              <a:t>Introduction</a:t>
            </a:r>
            <a:endParaRPr dirty="0">
              <a:solidFill>
                <a:schemeClr val="dk2"/>
              </a:solidFill>
            </a:endParaRPr>
          </a:p>
        </p:txBody>
      </p:sp>
      <p:sp>
        <p:nvSpPr>
          <p:cNvPr id="296" name="Google Shape;296;p44"/>
          <p:cNvSpPr txBox="1">
            <a:spLocks noGrp="1"/>
          </p:cNvSpPr>
          <p:nvPr>
            <p:ph type="subTitle" idx="2"/>
          </p:nvPr>
        </p:nvSpPr>
        <p:spPr>
          <a:xfrm>
            <a:off x="1090060" y="1558345"/>
            <a:ext cx="6862644" cy="1964028"/>
          </a:xfrm>
          <a:prstGeom prst="rect">
            <a:avLst/>
          </a:prstGeom>
        </p:spPr>
        <p:txBody>
          <a:bodyPr spcFirstLastPara="1" wrap="square" lIns="91425" tIns="91425" rIns="91425" bIns="91425" anchor="t" anchorCtr="0">
            <a:noAutofit/>
          </a:bodyPr>
          <a:lstStyle/>
          <a:p>
            <a:pPr lvl="0"/>
            <a:r>
              <a:rPr lang="en-US" sz="1600" dirty="0"/>
              <a:t>Welcome to the Sorting Visualizer! This Python program provides a visual representation of various sorting algorithms, allowing users to observe the step-by-step process of sorting arrays. Through this interactive tool, users can gain a deeper understanding of sorting algorithms such as bubble sort, selection sort</a:t>
            </a:r>
            <a:r>
              <a:rPr lang="en-US" sz="1600" dirty="0" smtClean="0"/>
              <a:t>, </a:t>
            </a:r>
            <a:r>
              <a:rPr lang="en-US" sz="1600" dirty="0"/>
              <a:t>merge sort, quick sort, and more. By visualizing the sorting process, users can witness how different algorithms operate and compare their efficiency and performance in real-time. So, let's dive in and explore the fascinating world of sorting algorithms through visualization!</a:t>
            </a:r>
          </a:p>
          <a:p>
            <a:endParaRPr sz="1600" dirty="0"/>
          </a:p>
        </p:txBody>
      </p:sp>
      <p:cxnSp>
        <p:nvCxnSpPr>
          <p:cNvPr id="297" name="Google Shape;297;p44"/>
          <p:cNvCxnSpPr/>
          <p:nvPr/>
        </p:nvCxnSpPr>
        <p:spPr>
          <a:xfrm rot="10800000" flipH="1">
            <a:off x="6051435" y="4056375"/>
            <a:ext cx="2636100" cy="275700"/>
          </a:xfrm>
          <a:prstGeom prst="bentConnector3">
            <a:avLst>
              <a:gd name="adj1" fmla="val 50000"/>
            </a:avLst>
          </a:prstGeom>
          <a:noFill/>
          <a:ln w="19050" cap="flat" cmpd="sng">
            <a:solidFill>
              <a:schemeClr val="dk2"/>
            </a:solidFill>
            <a:prstDash val="solid"/>
            <a:round/>
            <a:headEnd type="oval"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dk2"/>
                </a:solidFill>
              </a:rPr>
              <a:t>Merits and Demerits</a:t>
            </a:r>
            <a:endParaRPr dirty="0">
              <a:solidFill>
                <a:schemeClr val="dk2"/>
              </a:solidFill>
            </a:endParaRPr>
          </a:p>
        </p:txBody>
      </p:sp>
      <p:sp>
        <p:nvSpPr>
          <p:cNvPr id="288" name="Google Shape;288;p43"/>
          <p:cNvSpPr txBox="1">
            <a:spLocks noGrp="1"/>
          </p:cNvSpPr>
          <p:nvPr>
            <p:ph type="title" idx="2"/>
          </p:nvPr>
        </p:nvSpPr>
        <p:spPr>
          <a:xfrm>
            <a:off x="1264400" y="661125"/>
            <a:ext cx="1652100" cy="1511400"/>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02</a:t>
            </a:r>
            <a:endParaRPr dirty="0"/>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chemeClr val="dk2"/>
                </a:solidFill>
              </a:rPr>
              <a:t>Merits</a:t>
            </a:r>
            <a:endParaRPr dirty="0">
              <a:solidFill>
                <a:schemeClr val="dk2"/>
              </a:solidFill>
            </a:endParaRPr>
          </a:p>
        </p:txBody>
      </p:sp>
      <p:sp>
        <p:nvSpPr>
          <p:cNvPr id="296" name="Google Shape;296;p44"/>
          <p:cNvSpPr txBox="1">
            <a:spLocks noGrp="1"/>
          </p:cNvSpPr>
          <p:nvPr>
            <p:ph type="subTitle" idx="2"/>
          </p:nvPr>
        </p:nvSpPr>
        <p:spPr>
          <a:xfrm>
            <a:off x="1057863" y="1114023"/>
            <a:ext cx="6862644" cy="2713302"/>
          </a:xfrm>
          <a:prstGeom prst="rect">
            <a:avLst/>
          </a:prstGeom>
        </p:spPr>
        <p:txBody>
          <a:bodyPr spcFirstLastPara="1" wrap="square" lIns="91425" tIns="91425" rIns="91425" bIns="91425" anchor="t" anchorCtr="0">
            <a:noAutofit/>
          </a:bodyPr>
          <a:lstStyle/>
          <a:p>
            <a:r>
              <a:rPr lang="en-US" sz="1100" b="1" dirty="0"/>
              <a:t>Interactive Learning</a:t>
            </a:r>
            <a:r>
              <a:rPr lang="en-US" sz="1100" dirty="0"/>
              <a:t>: The Sorting Visualizer offers an interactive platform for users to engage with sorting algorithms. By visualizing the sorting process, users can intuitively understand how different algorithms work, making the learning experience more effective and enjoyable</a:t>
            </a:r>
            <a:r>
              <a:rPr lang="en-US" sz="1100" dirty="0" smtClean="0"/>
              <a:t>.</a:t>
            </a:r>
          </a:p>
          <a:p>
            <a:endParaRPr lang="en-US" sz="1100" dirty="0"/>
          </a:p>
          <a:p>
            <a:r>
              <a:rPr lang="en-US" sz="1100" b="1" dirty="0"/>
              <a:t>Understanding Efficiency</a:t>
            </a:r>
            <a:r>
              <a:rPr lang="en-US" sz="1100" dirty="0"/>
              <a:t>: Through real-time visualization, users can observe the efficiency and performance of various sorting algorithms. </a:t>
            </a:r>
            <a:endParaRPr lang="en-US" sz="1100" dirty="0" smtClean="0"/>
          </a:p>
          <a:p>
            <a:endParaRPr lang="en-US" sz="1100" dirty="0"/>
          </a:p>
          <a:p>
            <a:r>
              <a:rPr lang="en-US" sz="1100" b="1" dirty="0"/>
              <a:t>Algorithm Comparison</a:t>
            </a:r>
            <a:r>
              <a:rPr lang="en-US" sz="1100" dirty="0"/>
              <a:t>: Users can compare the performance of multiple sorting algorithms side by side, enabling them to analyze trade-offs in time complexity, space complexity, and stability. </a:t>
            </a:r>
            <a:endParaRPr sz="1100" dirty="0"/>
          </a:p>
        </p:txBody>
      </p:sp>
      <p:cxnSp>
        <p:nvCxnSpPr>
          <p:cNvPr id="297" name="Google Shape;297;p44"/>
          <p:cNvCxnSpPr/>
          <p:nvPr/>
        </p:nvCxnSpPr>
        <p:spPr>
          <a:xfrm rot="10800000" flipH="1">
            <a:off x="6051435" y="4056375"/>
            <a:ext cx="2636100" cy="275700"/>
          </a:xfrm>
          <a:prstGeom prst="bentConnector3">
            <a:avLst>
              <a:gd name="adj1" fmla="val 50000"/>
            </a:avLst>
          </a:prstGeom>
          <a:noFill/>
          <a:ln w="19050"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423648922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chemeClr val="dk2"/>
                </a:solidFill>
              </a:rPr>
              <a:t>Demerits</a:t>
            </a:r>
            <a:endParaRPr dirty="0">
              <a:solidFill>
                <a:schemeClr val="dk2"/>
              </a:solidFill>
            </a:endParaRPr>
          </a:p>
        </p:txBody>
      </p:sp>
      <p:sp>
        <p:nvSpPr>
          <p:cNvPr id="296" name="Google Shape;296;p44"/>
          <p:cNvSpPr txBox="1">
            <a:spLocks noGrp="1"/>
          </p:cNvSpPr>
          <p:nvPr>
            <p:ph type="subTitle" idx="2"/>
          </p:nvPr>
        </p:nvSpPr>
        <p:spPr>
          <a:xfrm>
            <a:off x="1057863" y="1114023"/>
            <a:ext cx="6862644" cy="2713302"/>
          </a:xfrm>
          <a:prstGeom prst="rect">
            <a:avLst/>
          </a:prstGeom>
        </p:spPr>
        <p:txBody>
          <a:bodyPr spcFirstLastPara="1" wrap="square" lIns="91425" tIns="91425" rIns="91425" bIns="91425" anchor="t" anchorCtr="0">
            <a:noAutofit/>
          </a:bodyPr>
          <a:lstStyle/>
          <a:p>
            <a:r>
              <a:rPr lang="en-US" sz="1100" b="1" dirty="0"/>
              <a:t>Limited Scope</a:t>
            </a:r>
            <a:r>
              <a:rPr lang="en-US" sz="1100" dirty="0"/>
              <a:t>: While sorting visualizers provide a helpful way to understand sorting algorithms, they may not cover more complex sorting scenarios or real-world data sets. Users might not fully grasp the nuances of sorting in practical applications</a:t>
            </a:r>
            <a:r>
              <a:rPr lang="en-US" sz="1100" dirty="0" smtClean="0"/>
              <a:t>.</a:t>
            </a:r>
          </a:p>
          <a:p>
            <a:endParaRPr lang="en-US" sz="1100" dirty="0"/>
          </a:p>
          <a:p>
            <a:r>
              <a:rPr lang="en-US" sz="1100" b="1" dirty="0"/>
              <a:t>Limited Interactivity</a:t>
            </a:r>
            <a:r>
              <a:rPr lang="en-US" sz="1100" dirty="0"/>
              <a:t>: Some sorting visualizers offer limited interactivity or customization options, restricting users' ability to </a:t>
            </a:r>
            <a:r>
              <a:rPr lang="en-US" sz="1100" dirty="0" smtClean="0"/>
              <a:t>experiment </a:t>
            </a:r>
            <a:r>
              <a:rPr lang="en-US" sz="1100" dirty="0"/>
              <a:t>with different parameters or </a:t>
            </a:r>
            <a:r>
              <a:rPr lang="en-US" sz="1100" dirty="0" smtClean="0"/>
              <a:t>algorithms.</a:t>
            </a:r>
          </a:p>
          <a:p>
            <a:endParaRPr lang="en-US" sz="1100" dirty="0"/>
          </a:p>
          <a:p>
            <a:r>
              <a:rPr lang="en-US" sz="1100" b="1" dirty="0"/>
              <a:t>Potential Distraction</a:t>
            </a:r>
            <a:r>
              <a:rPr lang="en-US" sz="1100" dirty="0"/>
              <a:t>: While sorting visualizers aim to enhance understanding, they could also distract users from grasping essential algorithmic concepts. Users might focus more on the visual spectacle than on understanding the underlying principles.</a:t>
            </a:r>
            <a:endParaRPr sz="1100" dirty="0"/>
          </a:p>
        </p:txBody>
      </p:sp>
      <p:cxnSp>
        <p:nvCxnSpPr>
          <p:cNvPr id="297" name="Google Shape;297;p44"/>
          <p:cNvCxnSpPr/>
          <p:nvPr/>
        </p:nvCxnSpPr>
        <p:spPr>
          <a:xfrm rot="10800000" flipH="1">
            <a:off x="6051435" y="4056375"/>
            <a:ext cx="2636100" cy="275700"/>
          </a:xfrm>
          <a:prstGeom prst="bentConnector3">
            <a:avLst>
              <a:gd name="adj1" fmla="val 50000"/>
            </a:avLst>
          </a:prstGeom>
          <a:noFill/>
          <a:ln w="19050"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280856809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264400" y="2437199"/>
            <a:ext cx="6910400" cy="20382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dk2"/>
                </a:solidFill>
              </a:rPr>
              <a:t>Future Scope</a:t>
            </a:r>
            <a:endParaRPr dirty="0">
              <a:solidFill>
                <a:schemeClr val="dk2"/>
              </a:solidFill>
            </a:endParaRPr>
          </a:p>
        </p:txBody>
      </p:sp>
      <p:sp>
        <p:nvSpPr>
          <p:cNvPr id="288" name="Google Shape;288;p43"/>
          <p:cNvSpPr txBox="1">
            <a:spLocks noGrp="1"/>
          </p:cNvSpPr>
          <p:nvPr>
            <p:ph type="title" idx="2"/>
          </p:nvPr>
        </p:nvSpPr>
        <p:spPr>
          <a:xfrm>
            <a:off x="1264400" y="661125"/>
            <a:ext cx="1652100" cy="1511400"/>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03</a:t>
            </a:r>
            <a:endParaRPr dirty="0"/>
          </a:p>
        </p:txBody>
      </p:sp>
    </p:spTree>
    <p:extLst>
      <p:ext uri="{BB962C8B-B14F-4D97-AF65-F5344CB8AC3E}">
        <p14:creationId xmlns:p14="http://schemas.microsoft.com/office/powerpoint/2010/main" val="425681916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chemeClr val="dk2"/>
                </a:solidFill>
              </a:rPr>
              <a:t>Future Enhancements</a:t>
            </a:r>
            <a:endParaRPr dirty="0">
              <a:solidFill>
                <a:schemeClr val="dk2"/>
              </a:solidFill>
            </a:endParaRPr>
          </a:p>
        </p:txBody>
      </p:sp>
      <p:sp>
        <p:nvSpPr>
          <p:cNvPr id="296" name="Google Shape;296;p44"/>
          <p:cNvSpPr txBox="1">
            <a:spLocks noGrp="1"/>
          </p:cNvSpPr>
          <p:nvPr>
            <p:ph type="subTitle" idx="2"/>
          </p:nvPr>
        </p:nvSpPr>
        <p:spPr>
          <a:xfrm>
            <a:off x="1057863" y="1114023"/>
            <a:ext cx="6862644" cy="2713302"/>
          </a:xfrm>
          <a:prstGeom prst="rect">
            <a:avLst/>
          </a:prstGeom>
        </p:spPr>
        <p:txBody>
          <a:bodyPr spcFirstLastPara="1" wrap="square" lIns="91425" tIns="91425" rIns="91425" bIns="91425" anchor="t" anchorCtr="0">
            <a:noAutofit/>
          </a:bodyPr>
          <a:lstStyle/>
          <a:p>
            <a:pPr marL="139700" indent="0"/>
            <a:r>
              <a:rPr lang="en-US" sz="1100" b="1" dirty="0"/>
              <a:t>Enhanced Visualization Techniques</a:t>
            </a:r>
            <a:r>
              <a:rPr lang="en-US" sz="1100" dirty="0"/>
              <a:t>: Integrate advanced visualization techniques, such as 3D </a:t>
            </a:r>
            <a:r>
              <a:rPr lang="en-US" sz="1100" dirty="0" smtClean="0"/>
              <a:t>animations, </a:t>
            </a:r>
            <a:r>
              <a:rPr lang="en-US" sz="1100" dirty="0"/>
              <a:t>to provide users with a more immersive and engaging experience. </a:t>
            </a:r>
          </a:p>
          <a:p>
            <a:pPr marL="139700" indent="0"/>
            <a:endParaRPr lang="en-US" sz="1100" dirty="0"/>
          </a:p>
          <a:p>
            <a:pPr marL="139700" indent="0"/>
            <a:r>
              <a:rPr lang="en-US" sz="1100" b="1" dirty="0"/>
              <a:t>Machine Learning Integration</a:t>
            </a:r>
            <a:r>
              <a:rPr lang="en-US" sz="1100" dirty="0"/>
              <a:t>: Explore the integration of machine learning algorithms to analyze sorting algorithm performance and provide personalized recommendations to users. This could involve training models to predict optimal sorting algorithms based on data characteristics and user preferences.</a:t>
            </a:r>
            <a:endParaRPr lang="en-US" sz="1100" dirty="0" smtClean="0"/>
          </a:p>
          <a:p>
            <a:pPr marL="139700" indent="0"/>
            <a:endParaRPr lang="en-US" sz="1100" b="1" dirty="0"/>
          </a:p>
          <a:p>
            <a:pPr marL="139700" indent="0"/>
            <a:endParaRPr lang="en-US" sz="1100" b="1" dirty="0" smtClean="0"/>
          </a:p>
          <a:p>
            <a:pPr marL="139700" indent="0"/>
            <a:r>
              <a:rPr lang="en-US" sz="1100" b="1" dirty="0" smtClean="0"/>
              <a:t>Dynamic </a:t>
            </a:r>
            <a:r>
              <a:rPr lang="en-US" sz="1100" b="1" dirty="0"/>
              <a:t>Data Visualization</a:t>
            </a:r>
            <a:r>
              <a:rPr lang="en-US" sz="1100" dirty="0"/>
              <a:t>: Enable dynamic visualization of sorting algorithms on streaming or continuously updated data sets. This could be useful for visualizing real-time data streams, such as sensor data, financial transactions, or social media feeds, and demonstrating how sorting algorithms adapt to changing data.</a:t>
            </a:r>
          </a:p>
        </p:txBody>
      </p:sp>
      <p:cxnSp>
        <p:nvCxnSpPr>
          <p:cNvPr id="297" name="Google Shape;297;p44"/>
          <p:cNvCxnSpPr/>
          <p:nvPr/>
        </p:nvCxnSpPr>
        <p:spPr>
          <a:xfrm rot="10800000" flipH="1">
            <a:off x="6051435" y="4056375"/>
            <a:ext cx="2636100" cy="275700"/>
          </a:xfrm>
          <a:prstGeom prst="bentConnector3">
            <a:avLst>
              <a:gd name="adj1" fmla="val 50000"/>
            </a:avLst>
          </a:prstGeom>
          <a:noFill/>
          <a:ln w="19050"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60512807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286" name="Google Shape;286;p43"/>
          <p:cNvSpPr/>
          <p:nvPr/>
        </p:nvSpPr>
        <p:spPr>
          <a:xfrm>
            <a:off x="1264400" y="1293632"/>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264400" y="1293632"/>
            <a:ext cx="6910400" cy="211289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dk2"/>
                </a:solidFill>
              </a:rPr>
              <a:t>Thank You!</a:t>
            </a:r>
            <a:endParaRPr dirty="0">
              <a:solidFill>
                <a:schemeClr val="dk2"/>
              </a:solidFill>
            </a:endParaRPr>
          </a:p>
        </p:txBody>
      </p:sp>
    </p:spTree>
    <p:extLst>
      <p:ext uri="{BB962C8B-B14F-4D97-AF65-F5344CB8AC3E}">
        <p14:creationId xmlns:p14="http://schemas.microsoft.com/office/powerpoint/2010/main" val="131828937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theme/theme1.xml><?xml version="1.0" encoding="utf-8"?>
<a:theme xmlns:a="http://schemas.openxmlformats.org/drawingml/2006/main" name="Computer Algorithm Lesson for College by Slidesgo">
  <a:themeElements>
    <a:clrScheme name="Simple Light">
      <a:dk1>
        <a:srgbClr val="FFFFFF"/>
      </a:dk1>
      <a:lt1>
        <a:srgbClr val="072C4E"/>
      </a:lt1>
      <a:dk2>
        <a:srgbClr val="FFE000"/>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436</Words>
  <Application>Microsoft Office PowerPoint</Application>
  <PresentationFormat>On-screen Show (16:9)</PresentationFormat>
  <Paragraphs>35</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Comfortaa</vt:lpstr>
      <vt:lpstr>DM Sans</vt:lpstr>
      <vt:lpstr>Lato</vt:lpstr>
      <vt:lpstr>Computer Algorithm Lesson for College by Slidesgo</vt:lpstr>
      <vt:lpstr>Sorting Visualiser</vt:lpstr>
      <vt:lpstr>Introduction</vt:lpstr>
      <vt:lpstr>Introduction</vt:lpstr>
      <vt:lpstr>Merits and Demerits</vt:lpstr>
      <vt:lpstr>Merits</vt:lpstr>
      <vt:lpstr>Demerits</vt:lpstr>
      <vt:lpstr>Future Scope</vt:lpstr>
      <vt:lpstr>Future Enhancements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Sorting Visualiser</dc:title>
  <dc:creator>Shaleen Kureshi</dc:creator>
  <cp:lastModifiedBy>Shaleen</cp:lastModifiedBy>
  <cp:revision>9</cp:revision>
  <dcterms:modified xsi:type="dcterms:W3CDTF">2024-04-13T07:06:17Z</dcterms:modified>
</cp:coreProperties>
</file>